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sldIdLst>
    <p:sldId id="256" r:id="rId6"/>
    <p:sldId id="257" r:id="rId7"/>
    <p:sldId id="258" r:id="rId8"/>
    <p:sldId id="262" r:id="rId9"/>
    <p:sldId id="266" r:id="rId10"/>
    <p:sldId id="267" r:id="rId11"/>
    <p:sldId id="265" r:id="rId12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lyseid.authen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6320" autoAdjust="0"/>
  </p:normalViewPr>
  <p:slideViewPr>
    <p:cSldViewPr>
      <p:cViewPr>
        <p:scale>
          <a:sx n="90" d="100"/>
          <a:sy n="90" d="100"/>
        </p:scale>
        <p:origin x="-312" y="230"/>
      </p:cViewPr>
      <p:guideLst>
        <p:guide orient="horz" pos="2160"/>
        <p:guide orient="horz" pos="799"/>
        <p:guide orient="horz" pos="3566"/>
        <p:guide pos="2880"/>
        <p:guide pos="1973"/>
        <p:guide pos="158"/>
        <p:guide pos="5602"/>
        <p:guide pos="3923"/>
        <p:guide pos="1746"/>
        <p:guide pos="249"/>
        <p:guide pos="3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65" y="-8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2E99D-4AAE-444A-A2DA-216A73CAB306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44129-6FC6-44AC-A1C2-7830D4953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2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2880321" cy="576064"/>
          </a:xfrm>
          <a:prstGeom prst="rect">
            <a:avLst/>
          </a:prstGeom>
        </p:spPr>
        <p:txBody>
          <a:bodyPr anchor="b"/>
          <a:lstStyle>
            <a:lvl1pPr algn="l"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75000"/>
                  </a:schemeClr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accent6">
                    <a:lumMod val="75000"/>
                  </a:schemeClr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1196752"/>
            <a:ext cx="2880321" cy="492941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110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6228184" y="603152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Rectangle 14"/>
          <p:cNvSpPr/>
          <p:nvPr userDrawn="1"/>
        </p:nvSpPr>
        <p:spPr>
          <a:xfrm>
            <a:off x="3303406" y="599928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303406" y="603152"/>
            <a:ext cx="2503074" cy="5523011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4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1200">
                <a:solidFill>
                  <a:schemeClr val="accent6">
                    <a:lumMod val="75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100">
                <a:solidFill>
                  <a:schemeClr val="accent6">
                    <a:lumMod val="75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1196752"/>
            <a:ext cx="2880321" cy="492941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2880321" cy="576064"/>
          </a:xfrm>
          <a:prstGeom prst="rect">
            <a:avLst/>
          </a:prstGeom>
        </p:spPr>
        <p:txBody>
          <a:bodyPr anchor="b"/>
          <a:lstStyle>
            <a:lvl1pPr algn="l"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>
          <a:xfrm>
            <a:off x="3303406" y="620688"/>
            <a:ext cx="2503074" cy="576064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BE" dirty="0"/>
          </a:p>
        </p:txBody>
      </p:sp>
      <p:sp>
        <p:nvSpPr>
          <p:cNvPr id="14" name="Titre 1"/>
          <p:cNvSpPr txBox="1">
            <a:spLocks/>
          </p:cNvSpPr>
          <p:nvPr userDrawn="1"/>
        </p:nvSpPr>
        <p:spPr>
          <a:xfrm>
            <a:off x="6228184" y="620688"/>
            <a:ext cx="2414216" cy="576064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BE" dirty="0"/>
          </a:p>
        </p:txBody>
      </p:sp>
      <p:sp>
        <p:nvSpPr>
          <p:cNvPr id="17" name="Espace réservé du contenu 3"/>
          <p:cNvSpPr>
            <a:spLocks noGrp="1"/>
          </p:cNvSpPr>
          <p:nvPr>
            <p:ph sz="half" idx="14"/>
          </p:nvPr>
        </p:nvSpPr>
        <p:spPr>
          <a:xfrm>
            <a:off x="6245365" y="620689"/>
            <a:ext cx="2503074" cy="558196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4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1200">
                <a:solidFill>
                  <a:schemeClr val="accent6">
                    <a:lumMod val="75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100">
                <a:solidFill>
                  <a:schemeClr val="accent6">
                    <a:lumMod val="75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0145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68144" y="1600200"/>
            <a:ext cx="2818656" cy="4525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4pPr marL="1657350" indent="-285750">
              <a:buFont typeface="Arial" panose="020B0604020202020204" pitchFamily="34" charset="0"/>
              <a:buChar char="•"/>
              <a:defRPr sz="1800"/>
            </a:lvl4pPr>
            <a:lvl5pPr marL="2114550" indent="-285750">
              <a:buFont typeface="Arial" panose="020B0604020202020204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044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390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715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7363-7B70-4AB6-8242-20A265436DFD}" type="datetimeFigureOut">
              <a:rPr lang="fr-BE" smtClean="0"/>
              <a:pPr/>
              <a:t>25/04/2014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F4356-04BA-43E6-B71D-131643EEE29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3509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50824" y="144016"/>
            <a:ext cx="8642351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250824" y="144016"/>
            <a:ext cx="8642351" cy="0"/>
          </a:xfrm>
          <a:prstGeom prst="lin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flipV="1">
            <a:off x="250824" y="6309320"/>
            <a:ext cx="8642351" cy="4046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250824" y="6713984"/>
            <a:ext cx="8642351" cy="0"/>
          </a:xfrm>
          <a:prstGeom prst="lin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>
            <a:off x="179512" y="560687"/>
            <a:ext cx="26642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>
            <a:off x="107504" y="6289068"/>
            <a:ext cx="26642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250825" y="548680"/>
            <a:ext cx="2881313" cy="57542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79512" y="563784"/>
            <a:ext cx="309634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 userDrawn="1"/>
        </p:nvCxnSpPr>
        <p:spPr>
          <a:xfrm>
            <a:off x="107504" y="6282640"/>
            <a:ext cx="316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94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4" r:id="rId3"/>
    <p:sldLayoutId id="2147483667" r:id="rId4"/>
    <p:sldLayoutId id="2147483669" r:id="rId5"/>
    <p:sldLayoutId id="2147483662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32138" y="5627911"/>
            <a:ext cx="5832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Total Concept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Total Concept method for major reduction of energy use in non-residential buildings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5720244"/>
            <a:ext cx="2495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Brochure </a:t>
            </a:r>
            <a:r>
              <a:rPr lang="fr-BE" sz="10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authors</a:t>
            </a:r>
            <a:endParaRPr lang="fr-BE" sz="10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fr-BE" sz="1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BE" sz="1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Contact</a:t>
            </a:r>
            <a:endParaRPr lang="fr-BE" sz="10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3419872" y="1251780"/>
            <a:ext cx="4320479" cy="424847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635896" y="134076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Representative picture of the project; </a:t>
            </a:r>
          </a:p>
          <a:p>
            <a:r>
              <a:rPr lang="en-US" i="1" dirty="0" err="1" smtClean="0"/>
              <a:t>e.g</a:t>
            </a:r>
            <a:r>
              <a:rPr lang="en-US" i="1" dirty="0" smtClean="0"/>
              <a:t> main facade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ekstSylinder 1"/>
          <p:cNvSpPr txBox="1"/>
          <p:nvPr/>
        </p:nvSpPr>
        <p:spPr>
          <a:xfrm>
            <a:off x="7452320" y="6381328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/>
              <a:t>Version:  03.04.2014</a:t>
            </a:r>
            <a:endParaRPr lang="nb-NO" sz="9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1520" y="620688"/>
            <a:ext cx="2880321" cy="43204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>
                <a:solidFill>
                  <a:srgbClr val="8E736A">
                    <a:lumMod val="75000"/>
                  </a:srgbClr>
                </a:solidFill>
                <a:cs typeface="Arial" pitchFamily="34" charset="0"/>
              </a:rPr>
              <a:t>1. INTRODUCTION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19872" y="620688"/>
            <a:ext cx="5111750" cy="576064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Name and location of the renovation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project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2880321" cy="4375509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BUILDING INFORMATION</a:t>
            </a:r>
            <a:endParaRPr lang="en-US" dirty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Arial" pitchFamily="34" charset="0"/>
              </a:rPr>
              <a:t>Year built (originally)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Arial" pitchFamily="34" charset="0"/>
              </a:rPr>
              <a:t>Previous Renovation work</a:t>
            </a:r>
            <a:br>
              <a:rPr lang="en-US" dirty="0">
                <a:cs typeface="Arial" pitchFamily="34" charset="0"/>
              </a:rPr>
            </a:br>
            <a:r>
              <a:rPr lang="en-US" dirty="0">
                <a:cs typeface="Arial" pitchFamily="34" charset="0"/>
              </a:rPr>
              <a:t>(any rebuilding or extensions)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Arial" pitchFamily="34" charset="0"/>
              </a:rPr>
              <a:t>Areas: gross floor area, non-residential area, heated area, etc. </a:t>
            </a:r>
            <a:endParaRPr lang="en-US" dirty="0" smtClean="0"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itchFamily="34" charset="0"/>
              </a:rPr>
              <a:t>Building use (building category)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STAKEHOLDERS AND KEY 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itchFamily="34" charset="0"/>
              </a:rPr>
              <a:t>Owner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itchFamily="34" charset="0"/>
              </a:rPr>
              <a:t>Architect (if decided)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itchFamily="34" charset="0"/>
              </a:rPr>
              <a:t>Partners (if decided)</a:t>
            </a:r>
            <a:endParaRPr lang="en-US" dirty="0">
              <a:cs typeface="Arial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8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1880" y="620688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3635896" y="764704"/>
            <a:ext cx="2304256" cy="36933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65000"/>
                  </a:schemeClr>
                </a:solidFill>
              </a:rPr>
              <a:t>Picture/Section/Plan</a:t>
            </a:r>
            <a:endParaRPr lang="fr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1530" y="620688"/>
            <a:ext cx="2520950" cy="5616624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6480572" y="764704"/>
            <a:ext cx="1907852" cy="36933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65000"/>
                  </a:schemeClr>
                </a:solidFill>
              </a:rPr>
              <a:t>Indoor </a:t>
            </a:r>
            <a:r>
              <a:rPr lang="fr-BE" dirty="0" err="1" smtClean="0">
                <a:solidFill>
                  <a:schemeClr val="bg1">
                    <a:lumMod val="65000"/>
                  </a:schemeClr>
                </a:solidFill>
              </a:rPr>
              <a:t>Climate</a:t>
            </a:r>
            <a:endParaRPr lang="fr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588224" y="133086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620687"/>
            <a:ext cx="2880321" cy="710177"/>
          </a:xfrm>
        </p:spPr>
        <p:txBody>
          <a:bodyPr/>
          <a:lstStyle/>
          <a:p>
            <a:r>
              <a:rPr lang="en-GB" dirty="0" smtClean="0"/>
              <a:t>2. OBJECTIVES AND BACKGROUND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91880" y="1244021"/>
            <a:ext cx="2437085" cy="4968551"/>
          </a:xfrm>
        </p:spPr>
        <p:txBody>
          <a:bodyPr/>
          <a:lstStyle/>
          <a:p>
            <a:r>
              <a:rPr lang="en-GB" sz="1200" dirty="0" smtClean="0"/>
              <a:t>Picture: Before retrofitting, </a:t>
            </a:r>
            <a:r>
              <a:rPr lang="en-US" sz="1200" dirty="0" smtClean="0"/>
              <a:t>Typical </a:t>
            </a:r>
            <a:r>
              <a:rPr lang="en-US" sz="1200" dirty="0"/>
              <a:t>floor </a:t>
            </a:r>
            <a:r>
              <a:rPr lang="en-US" sz="1200" dirty="0" smtClean="0"/>
              <a:t>plan, Cross section </a:t>
            </a:r>
            <a:r>
              <a:rPr lang="en-GB" sz="1200" dirty="0" smtClean="0"/>
              <a:t>or text</a:t>
            </a:r>
          </a:p>
          <a:p>
            <a:r>
              <a:rPr lang="en-US" sz="1100" dirty="0" smtClean="0"/>
              <a:t>Drawings: floor</a:t>
            </a:r>
            <a:r>
              <a:rPr lang="en-US" sz="1100" dirty="0"/>
              <a:t>, sectional, elevation and general drawings. </a:t>
            </a:r>
            <a:endParaRPr lang="en-US" sz="1100" dirty="0" smtClean="0"/>
          </a:p>
          <a:p>
            <a:r>
              <a:rPr lang="en-US" sz="1100" dirty="0" smtClean="0"/>
              <a:t>Detail drawing on thermal bridges, leakage and other critical details.</a:t>
            </a:r>
          </a:p>
          <a:p>
            <a:endParaRPr lang="en-US" sz="11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51520" y="1330865"/>
            <a:ext cx="2818656" cy="4906446"/>
          </a:xfrm>
        </p:spPr>
        <p:txBody>
          <a:bodyPr/>
          <a:lstStyle/>
          <a:p>
            <a:r>
              <a:rPr lang="en-US" dirty="0"/>
              <a:t>OBJECTIVES OF THE RENOVATION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Objectives: </a:t>
            </a:r>
            <a:r>
              <a:rPr lang="en-US" dirty="0" smtClean="0"/>
              <a:t>Indoor </a:t>
            </a:r>
            <a:r>
              <a:rPr lang="en-US" dirty="0"/>
              <a:t>climate, space </a:t>
            </a:r>
            <a:r>
              <a:rPr lang="en-US" dirty="0" err="1"/>
              <a:t>etc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critical </a:t>
            </a:r>
            <a:r>
              <a:rPr lang="en-US" dirty="0" smtClean="0"/>
              <a:t>points: </a:t>
            </a:r>
            <a:r>
              <a:rPr lang="en-US" dirty="0" smtClean="0"/>
              <a:t>Structural stability, Durability (moisture</a:t>
            </a:r>
            <a:r>
              <a:rPr lang="en-US" smtClean="0"/>
              <a:t>), asbestos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BACKGROUND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Occupational profile (number of people and working hours)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Cell rooms/landscape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People/m2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INDOOR CLIMATE (as 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Air quality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Thermal climate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Lighting: </a:t>
            </a:r>
            <a:r>
              <a:rPr lang="en-US" dirty="0"/>
              <a:t>intensity of illumination,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Noise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Indoor </a:t>
            </a:r>
            <a:r>
              <a:rPr lang="en-US" dirty="0"/>
              <a:t>climate assessments been made previously?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413462" y="1330866"/>
            <a:ext cx="2437085" cy="49064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6438792" y="1259714"/>
            <a:ext cx="2437085" cy="49685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dirty="0" smtClean="0"/>
              <a:t>Information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requirement</a:t>
            </a:r>
            <a:endParaRPr lang="nb-NO" sz="1200" dirty="0" smtClean="0"/>
          </a:p>
          <a:p>
            <a:endParaRPr lang="nb-NO" sz="1200" dirty="0"/>
          </a:p>
          <a:p>
            <a:r>
              <a:rPr lang="en-US" sz="1100" dirty="0"/>
              <a:t>Is there a requirement specification for the indoor climate in the tenancy agreement/lease? Is it referred to? </a:t>
            </a:r>
            <a:endParaRPr lang="en-US" sz="1100" dirty="0" smtClean="0"/>
          </a:p>
          <a:p>
            <a:r>
              <a:rPr lang="en-US" sz="1100" dirty="0"/>
              <a:t>Is a requirements specification included in the room function specifications or other documentation? 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Is the indoor climate </a:t>
            </a:r>
            <a:r>
              <a:rPr lang="en-US" sz="1100" dirty="0" err="1" smtClean="0"/>
              <a:t>requirment</a:t>
            </a:r>
            <a:r>
              <a:rPr lang="en-US" sz="1100" dirty="0" smtClean="0"/>
              <a:t> fulfilled at present?</a:t>
            </a:r>
            <a:endParaRPr lang="en-US" sz="1100" dirty="0"/>
          </a:p>
          <a:p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Air quality: hygienic flow rates, CO2 </a:t>
            </a:r>
            <a:r>
              <a:rPr lang="en-US" sz="1100" dirty="0" err="1"/>
              <a:t>concentrations,etc</a:t>
            </a:r>
            <a:r>
              <a:rPr lang="en-US" sz="11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Thermal climate: room temperatures, air velocities, relative humidity.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Lighting: intensity of illumination,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Noise requirements: noise from technical systems, dB(A), dB(C),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Indoor climate assessments been made previously? 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2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087869"/>
            <a:ext cx="28080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23875"/>
            <a:endParaRPr lang="en-US" sz="11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523875"/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Roof construction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U-value: 0,115 W/m</a:t>
            </a:r>
            <a:r>
              <a:rPr lang="en-US" sz="1000" i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0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.K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Materials . (Interior to exterior):  </a:t>
            </a:r>
          </a:p>
          <a:p>
            <a:pPr defTabSz="523875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Plywood				 20 mm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Rock wool insulation		    	250 mm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Air space			 	40 mm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Lathing 				 35 mm</a:t>
            </a:r>
          </a:p>
          <a:p>
            <a:pPr defTabSz="523875"/>
            <a:r>
              <a:rPr lang="en-US" sz="900" i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Roof brick				</a:t>
            </a:r>
          </a:p>
          <a:p>
            <a:pPr defTabSz="523875"/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Total 				465 mm</a:t>
            </a:r>
          </a:p>
          <a:p>
            <a:endParaRPr lang="en-US" sz="1200" b="1" baseline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523875"/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Wall construction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U-value, materials:</a:t>
            </a:r>
          </a:p>
          <a:p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Materials . (Interior to exterior):</a:t>
            </a:r>
          </a:p>
          <a:p>
            <a:endParaRPr lang="en-US" sz="900" b="1" baseline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523875"/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Slab construction</a:t>
            </a:r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U-value, materials:</a:t>
            </a:r>
          </a:p>
          <a:p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Materials . (Interior to exterior):</a:t>
            </a:r>
          </a:p>
          <a:p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Windows: :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U-value</a:t>
            </a:r>
          </a:p>
          <a:p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Materials . (Interior to exterior):</a:t>
            </a:r>
          </a:p>
          <a:p>
            <a:endParaRPr lang="en-US" sz="10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Thermal bridge avoidance</a:t>
            </a:r>
            <a:r>
              <a:rPr lang="en-US" sz="1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9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Text……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887" y="603679"/>
            <a:ext cx="2664271" cy="565064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3734956" y="908720"/>
            <a:ext cx="1836539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Pictures/figures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71530" y="620688"/>
            <a:ext cx="2520950" cy="5616624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6480572" y="764704"/>
            <a:ext cx="1907852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Sections / plans and/or more text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734956" y="1411035"/>
            <a:ext cx="21602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Thermal envelope before retrofitting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Thermal bridges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Drawings: floor, sectional, elevation and general drawings. At least the architect’s drawings, preferably also the structural drawings. The drawings should be in the form of as-built drawings. If this is not the case, the property owner/client must state this.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endParaRPr lang="en-US" sz="1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6531916" y="1411035"/>
            <a:ext cx="228585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Cross section of constructions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Window system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Other details included in the construction process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endParaRPr lang="en-US" sz="1200" i="1" dirty="0"/>
          </a:p>
        </p:txBody>
      </p:sp>
      <p:graphicFrame>
        <p:nvGraphicFramePr>
          <p:cNvPr id="10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81182"/>
              </p:ext>
            </p:extLst>
          </p:nvPr>
        </p:nvGraphicFramePr>
        <p:xfrm>
          <a:off x="420537" y="4747902"/>
          <a:ext cx="2584921" cy="141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466"/>
                <a:gridCol w="840273"/>
                <a:gridCol w="781182"/>
              </a:tblGrid>
              <a:tr h="216023"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Before</a:t>
                      </a:r>
                      <a:endParaRPr lang="en-US" sz="9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After</a:t>
                      </a:r>
                      <a:endParaRPr lang="en-US" sz="900" b="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3236">
                <a:tc>
                  <a:txBody>
                    <a:bodyPr/>
                    <a:lstStyle/>
                    <a:p>
                      <a:r>
                        <a:rPr lang="en-US" sz="900" b="0" noProof="0" dirty="0" smtClean="0">
                          <a:latin typeface="Arial" pitchFamily="34" charset="0"/>
                          <a:cs typeface="Arial" pitchFamily="34" charset="0"/>
                        </a:rPr>
                        <a:t>Roof/attic</a:t>
                      </a:r>
                      <a:endParaRPr lang="en-US" sz="900" b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2322">
                <a:tc>
                  <a:txBody>
                    <a:bodyPr/>
                    <a:lstStyle/>
                    <a:p>
                      <a:r>
                        <a:rPr lang="en-US" sz="900" b="0" noProof="0" smtClean="0">
                          <a:latin typeface="Arial" pitchFamily="34" charset="0"/>
                          <a:cs typeface="Arial" pitchFamily="34" charset="0"/>
                        </a:rPr>
                        <a:t>Floor/slab</a:t>
                      </a:r>
                      <a:endParaRPr lang="en-US" sz="900" b="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2322">
                <a:tc>
                  <a:txBody>
                    <a:bodyPr/>
                    <a:lstStyle/>
                    <a:p>
                      <a:r>
                        <a:rPr lang="en-US" sz="900" b="0" noProof="0" dirty="0" smtClean="0">
                          <a:latin typeface="Arial" pitchFamily="34" charset="0"/>
                          <a:cs typeface="Arial" pitchFamily="34" charset="0"/>
                        </a:rPr>
                        <a:t>Walls</a:t>
                      </a:r>
                      <a:endParaRPr lang="en-US" sz="900" b="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42322">
                <a:tc>
                  <a:txBody>
                    <a:bodyPr/>
                    <a:lstStyle/>
                    <a:p>
                      <a:r>
                        <a:rPr lang="en-US" sz="900" b="0" noProof="0" smtClean="0">
                          <a:latin typeface="Arial" pitchFamily="34" charset="0"/>
                          <a:cs typeface="Arial" pitchFamily="34" charset="0"/>
                        </a:rPr>
                        <a:t>Ceilings</a:t>
                      </a:r>
                      <a:endParaRPr lang="en-US" sz="900" b="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r>
                        <a:rPr lang="en-US" sz="900" b="0" noProof="0" smtClean="0">
                          <a:latin typeface="Arial" pitchFamily="34" charset="0"/>
                          <a:cs typeface="Arial" pitchFamily="34" charset="0"/>
                        </a:rPr>
                        <a:t>Windows</a:t>
                      </a:r>
                      <a:endParaRPr lang="en-US" sz="900" b="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395536" y="4470558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Summary of U-values [W/m²K]</a:t>
            </a:r>
            <a:endParaRPr lang="en-US" sz="1000" b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620687"/>
            <a:ext cx="2880321" cy="5760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3. BUILDING ENVELOPE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4122" y="745535"/>
            <a:ext cx="280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1880" y="622996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3635896" y="764704"/>
            <a:ext cx="1836539" cy="36933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Picture/figure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1530" y="620688"/>
            <a:ext cx="2520950" cy="5616624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6480572" y="764704"/>
            <a:ext cx="1907852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Sections / plans/ more text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BUILDING SERVICES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00470" y="1087869"/>
            <a:ext cx="2503074" cy="5055830"/>
          </a:xfrm>
        </p:spPr>
        <p:txBody>
          <a:bodyPr/>
          <a:lstStyle/>
          <a:p>
            <a:endParaRPr lang="en-GB" dirty="0"/>
          </a:p>
          <a:p>
            <a:r>
              <a:rPr lang="en-US" dirty="0"/>
              <a:t>Drawings of the ventilation, heating, cooling and other technical installations. </a:t>
            </a:r>
            <a:endParaRPr lang="en-US" dirty="0" smtClean="0"/>
          </a:p>
          <a:p>
            <a:r>
              <a:rPr lang="en-US" dirty="0" smtClean="0"/>
              <a:t>Descriptions </a:t>
            </a:r>
            <a:r>
              <a:rPr lang="en-US" dirty="0"/>
              <a:t>and layouts of piping, ventilation, electrical installations and control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Technical </a:t>
            </a:r>
            <a:r>
              <a:rPr lang="en-US" dirty="0"/>
              <a:t>changes made to technical systems or renovation work carried out during at least the last 10 years.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>
          <a:xfrm>
            <a:off x="263764" y="1145537"/>
            <a:ext cx="2880321" cy="4992127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OVERALL DESIGN STRATEGY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LIGHTING SYSTEM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HEATING SYSTEM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COOLING SYSTEM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VENTILATION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HOT WATER PRODUCTION</a:t>
            </a:r>
          </a:p>
          <a:p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RENEWABLE ENERGY SYSTEMS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8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1880" y="620688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35896" y="764704"/>
            <a:ext cx="2304256" cy="36933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65000"/>
                  </a:schemeClr>
                </a:solidFill>
              </a:rPr>
              <a:t>Picture/Section/Plan</a:t>
            </a:r>
            <a:endParaRPr lang="fr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1530" y="620688"/>
            <a:ext cx="2520950" cy="5616624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TekstSylinder 4"/>
          <p:cNvSpPr txBox="1"/>
          <p:nvPr/>
        </p:nvSpPr>
        <p:spPr>
          <a:xfrm>
            <a:off x="6588224" y="133086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620687"/>
            <a:ext cx="2880321" cy="639027"/>
          </a:xfrm>
        </p:spPr>
        <p:txBody>
          <a:bodyPr/>
          <a:lstStyle/>
          <a:p>
            <a:r>
              <a:rPr lang="en-GB" dirty="0"/>
              <a:t>5</a:t>
            </a:r>
            <a:r>
              <a:rPr lang="en-GB" dirty="0" smtClean="0"/>
              <a:t>. ENERGY PERFORMANCE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91879" y="1244021"/>
            <a:ext cx="2520255" cy="4968551"/>
          </a:xfrm>
        </p:spPr>
        <p:txBody>
          <a:bodyPr/>
          <a:lstStyle/>
          <a:p>
            <a:endParaRPr lang="en-US" sz="11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51520" y="1330865"/>
            <a:ext cx="2818656" cy="49064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Total Delivered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Delivered Heat energy </a:t>
            </a:r>
            <a:r>
              <a:rPr lang="en-US" dirty="0"/>
              <a:t>(</a:t>
            </a:r>
            <a:r>
              <a:rPr lang="en-US" dirty="0" err="1"/>
              <a:t>MWh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or kWh/m2.yr).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Delivered Electrical energy </a:t>
            </a:r>
            <a:r>
              <a:rPr lang="en-US" dirty="0"/>
              <a:t>(</a:t>
            </a:r>
            <a:r>
              <a:rPr lang="en-US" dirty="0" err="1"/>
              <a:t>MWh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or kWh/m2.yr).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the statistics include the electricity used by the tenants?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District </a:t>
            </a:r>
            <a:r>
              <a:rPr lang="en-US" dirty="0"/>
              <a:t>cooling energy use, if any, (</a:t>
            </a:r>
            <a:r>
              <a:rPr lang="en-US" dirty="0" err="1"/>
              <a:t>MWh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or kWh/m2.yr).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Calculated and measured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previous energy audits, for example, for energy certification or other types of investigations/analyses?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413462" y="1330866"/>
            <a:ext cx="2437085" cy="49064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6438792" y="1259714"/>
            <a:ext cx="2437085" cy="49685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3491879" y="1268761"/>
            <a:ext cx="2520255" cy="49685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Heat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energy use (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MWh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or kWh/m2.yr). 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Electrical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energy use (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MWh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or kWh/m2.yr). 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Do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the statistics include the electricity used by the tenants? 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District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cooling energy use, if any, (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MWh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or kWh/m2.yr). 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Details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should primarily be obtained from energy statistics, (adjusted to normal year) and secondly from bills/invoices. 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Statistics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from at least the past year and preferably from a number of previous years. 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f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there are sub-meters then readings/data from these must also be reported. Make sure it is clear what the meters actually measure: one ore a number of buildings, tenant’s electricity use, etc. </a:t>
            </a:r>
          </a:p>
          <a:p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5384" y="611642"/>
            <a:ext cx="2520255" cy="561662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635896" y="764704"/>
            <a:ext cx="2304256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65000"/>
                  </a:schemeClr>
                </a:solidFill>
              </a:rPr>
              <a:t>FEASIBILITY CALCULATION (TABLE)</a:t>
            </a:r>
            <a:endParaRPr lang="fr-B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1530" y="620688"/>
            <a:ext cx="2520950" cy="5616624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TekstSylinder 4"/>
          <p:cNvSpPr txBox="1"/>
          <p:nvPr/>
        </p:nvSpPr>
        <p:spPr>
          <a:xfrm>
            <a:off x="6588224" y="133086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620688"/>
            <a:ext cx="2880321" cy="576064"/>
          </a:xfrm>
        </p:spPr>
        <p:txBody>
          <a:bodyPr/>
          <a:lstStyle/>
          <a:p>
            <a:r>
              <a:rPr lang="en-GB" dirty="0" smtClean="0"/>
              <a:t>6. ACTION PACKAGE </a:t>
            </a:r>
            <a:br>
              <a:rPr lang="en-GB" dirty="0" smtClean="0"/>
            </a:br>
            <a:r>
              <a:rPr lang="en-GB" dirty="0" smtClean="0"/>
              <a:t>(to be completed in step 1)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91879" y="1244021"/>
            <a:ext cx="2520255" cy="4968551"/>
          </a:xfrm>
        </p:spPr>
        <p:txBody>
          <a:bodyPr/>
          <a:lstStyle/>
          <a:p>
            <a:endParaRPr lang="en-US" sz="11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51520" y="1330865"/>
            <a:ext cx="2818656" cy="49064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SAVINGS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413462" y="1330866"/>
            <a:ext cx="2437085" cy="49064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6438792" y="1259714"/>
            <a:ext cx="2437085" cy="496855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accent6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/>
          </a:p>
          <a:p>
            <a:endParaRPr lang="en-US" sz="11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 Placeholder 10"/>
          <p:cNvSpPr txBox="1">
            <a:spLocks/>
          </p:cNvSpPr>
          <p:nvPr/>
        </p:nvSpPr>
        <p:spPr>
          <a:xfrm>
            <a:off x="3545384" y="1411035"/>
            <a:ext cx="2520255" cy="49064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Energy prices, possibly even fuel prices, power rating charges.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future increase in energy prices above inflation are to be assumed?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economic calculation periods of the structural measures and the technical installation measures.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7" b="5176"/>
          <a:stretch/>
        </p:blipFill>
        <p:spPr bwMode="auto">
          <a:xfrm>
            <a:off x="4108525" y="3938293"/>
            <a:ext cx="4590296" cy="237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0"/>
          <p:cNvSpPr txBox="1">
            <a:spLocks/>
          </p:cNvSpPr>
          <p:nvPr/>
        </p:nvSpPr>
        <p:spPr>
          <a:xfrm>
            <a:off x="6376748" y="1425070"/>
            <a:ext cx="2520255" cy="49064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profitability requirement for the action package. This is best expressed in the form of a calculation interest rate.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Which costs are to be added to the investment for the energy measures, for example, design and planning costs, client costs,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Technical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Non-technical (input to WP2)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Certifications/labels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 DRIVERS AND BARRIERS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2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Aktivitet xmlns="3D392DE5-F08D-44B2-820F-4E383F65D7CF">2</Aktivitet>
    <Tema xmlns="3D392DE5-F08D-44B2-820F-4E383F65D7CF">11.02 CPH</Tema>
    <RevisjonsDato xmlns="3D392DE5-F08D-44B2-820F-4E383F65D7CF" xsi:nil="true"/>
    <Revisjon xmlns="3D392DE5-F08D-44B2-820F-4E383F65D7CF" xsi:nil="true"/>
    <Dokumenttema xmlns="3d392de5-f08d-44b2-820f-4e383f65d7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ppdragsdokument" ma:contentTypeID="0x010100FF006C66D18C439EB9546E4A148E98FF0074D474F14ADC0940B809ACE91B5D1427" ma:contentTypeVersion="32" ma:contentTypeDescription="" ma:contentTypeScope="" ma:versionID="e2cc6ac09bacc34bfc5fb702065af53b">
  <xsd:schema xmlns:xsd="http://www.w3.org/2001/XMLSchema" xmlns:xs="http://www.w3.org/2001/XMLSchema" xmlns:p="http://schemas.microsoft.com/office/2006/metadata/properties" xmlns:ns2="3D392DE5-F08D-44B2-820F-4E383F65D7CF" xmlns:ns3="3d392de5-f08d-44b2-820f-4e383f65d7cf" xmlns:ns4="9f45e9c4-c45c-46b7-943e-cccbbcf1aad4" targetNamespace="http://schemas.microsoft.com/office/2006/metadata/properties" ma:root="true" ma:fieldsID="dd732a03fc5ae50b66c1d4b53daafe3e" ns2:_="" ns3:_="" ns4:_="">
    <xsd:import namespace="3D392DE5-F08D-44B2-820F-4E383F65D7CF"/>
    <xsd:import namespace="3d392de5-f08d-44b2-820f-4e383f65d7cf"/>
    <xsd:import namespace="9f45e9c4-c45c-46b7-943e-cccbbcf1aad4"/>
    <xsd:element name="properties">
      <xsd:complexType>
        <xsd:sequence>
          <xsd:element name="documentManagement">
            <xsd:complexType>
              <xsd:all>
                <xsd:element ref="ns2:Aktivitet" minOccurs="0"/>
                <xsd:element ref="ns2:Tema" minOccurs="0"/>
                <xsd:element ref="ns3:Dokumenttema" minOccurs="0"/>
                <xsd:element ref="ns2:DokumentArkivId" minOccurs="0"/>
                <xsd:element ref="ns2:Revisjon" minOccurs="0"/>
                <xsd:element ref="ns2:RevisjonsDato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92DE5-F08D-44B2-820F-4E383F65D7CF" elementFormDefault="qualified">
    <xsd:import namespace="http://schemas.microsoft.com/office/2006/documentManagement/types"/>
    <xsd:import namespace="http://schemas.microsoft.com/office/infopath/2007/PartnerControls"/>
    <xsd:element name="Aktivitet" ma:index="8" nillable="true" ma:displayName="Aktivitet" ma:list="{CBBB1962-B495-4914-A6EB-AF7D78E9DB4D}" ma:internalName="Aktivitet" ma:readOnly="false" ma:showField="Title">
      <xsd:simpleType>
        <xsd:restriction base="dms:Lookup"/>
      </xsd:simpleType>
    </xsd:element>
    <xsd:element name="Tema" ma:index="9" nillable="true" ma:displayName="Tema" ma:format="Dropdown" ma:hidden="true" ma:internalName="Tema" ma:readOnly="false">
      <xsd:simpleType>
        <xsd:union memberTypes="dms:Text">
          <xsd:simpleType>
            <xsd:restriction base="dms:Choice">
              <xsd:enumeration value="11.01 Oslo"/>
              <xsd:enumeration value="participants"/>
              <xsd:enumeration value=""/>
              <xsd:enumeration value="10.02 Cape Town"/>
              <xsd:enumeration value="11.01 CPH"/>
              <xsd:enumeration value="adresses"/>
              <xsd:enumeration value="NPL"/>
              <xsd:enumeration value="11.02 CPH participants"/>
              <xsd:enumeration value="11.02 CPH"/>
              <xsd:enumeration value="subt.B"/>
              <xsd:enumeration value="11.02 Bad Aibling"/>
              <xsd:enumeration value="søknad"/>
              <xsd:enumeration value="report"/>
              <xsd:enumeration value="Velg tema"/>
              <xsd:enumeration value="økonomi"/>
              <xsd:enumeration value="12.01 Rome"/>
              <xsd:enumeration value="Partnermøte"/>
              <xsd:enumeration value="rapport"/>
              <xsd:enumeration value="for approval"/>
            </xsd:restriction>
          </xsd:simpleType>
        </xsd:union>
      </xsd:simpleType>
    </xsd:element>
    <xsd:element name="DokumentArkivId" ma:index="11" nillable="true" ma:displayName="Arkiv Id" ma:description="" ma:hidden="true" ma:internalName="DokumentArkivId" ma:readOnly="true">
      <xsd:simpleType>
        <xsd:restriction base="dms:Text"/>
      </xsd:simpleType>
    </xsd:element>
    <xsd:element name="Revisjon" ma:index="12" nillable="true" ma:displayName="Revisjon" ma:internalName="Revisjon" ma:readOnly="false">
      <xsd:simpleType>
        <xsd:restriction base="dms:Text"/>
      </xsd:simpleType>
    </xsd:element>
    <xsd:element name="RevisjonsDato" ma:index="13" nillable="true" ma:displayName="Revisjonsdato" ma:format="DateOnly" ma:internalName="RevisjonsDato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92de5-f08d-44b2-820f-4e383f65d7cf" elementFormDefault="qualified">
    <xsd:import namespace="http://schemas.microsoft.com/office/2006/documentManagement/types"/>
    <xsd:import namespace="http://schemas.microsoft.com/office/infopath/2007/PartnerControls"/>
    <xsd:element name="Dokumenttema" ma:index="10" nillable="true" ma:displayName="Dokumenttema" ma:list="{ee112b4f-81d1-479c-83fc-db43150ad9ac}" ma:internalName="Dokumenttema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5e9c4-c45c-46b7-943e-cccbbcf1aad4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5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FCDDEC3-A317-49DC-84CC-B98C76E08293}">
  <ds:schemaRefs>
    <ds:schemaRef ds:uri="http://purl.org/dc/terms/"/>
    <ds:schemaRef ds:uri="http://www.w3.org/XML/1998/namespace"/>
    <ds:schemaRef ds:uri="3d392de5-f08d-44b2-820f-4e383f65d7cf"/>
    <ds:schemaRef ds:uri="http://schemas.microsoft.com/office/infopath/2007/PartnerControls"/>
    <ds:schemaRef ds:uri="http://schemas.microsoft.com/office/2006/documentManagement/types"/>
    <ds:schemaRef ds:uri="3D392DE5-F08D-44B2-820F-4E383F65D7CF"/>
    <ds:schemaRef ds:uri="http://purl.org/dc/dcmitype/"/>
    <ds:schemaRef ds:uri="http://schemas.microsoft.com/office/2006/metadata/properties"/>
    <ds:schemaRef ds:uri="http://schemas.openxmlformats.org/package/2006/metadata/core-properties"/>
    <ds:schemaRef ds:uri="9f45e9c4-c45c-46b7-943e-cccbbcf1aad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51BBC39-3FDC-429A-A1DB-FCAF4DE1F4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5344C-3E32-4700-AA85-D5296A0A0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392DE5-F08D-44B2-820F-4E383F65D7CF"/>
    <ds:schemaRef ds:uri="3d392de5-f08d-44b2-820f-4e383f65d7cf"/>
    <ds:schemaRef ds:uri="9f45e9c4-c45c-46b7-943e-cccbbcf1aa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B6AFBDD-4988-4029-8120-FD1624E04CC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730</Words>
  <Application>Microsoft Office PowerPoint</Application>
  <PresentationFormat>On-screen Show (4:3)</PresentationFormat>
  <Paragraphs>179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Conception personnalisée</vt:lpstr>
      <vt:lpstr>1. INTRODUCTION</vt:lpstr>
      <vt:lpstr>2. OBJECTIVES AND BACKGROUND</vt:lpstr>
      <vt:lpstr>PowerPoint Presentation</vt:lpstr>
      <vt:lpstr>4. BUILDING SERVICES SYSTEM</vt:lpstr>
      <vt:lpstr>5. ENERGY PERFORMANCE</vt:lpstr>
      <vt:lpstr>6. ACTION PACKAGE  (to be completed in step 1)</vt:lpstr>
      <vt:lpstr>7 DRIVERS AND BARRIERS</vt:lpstr>
    </vt:vector>
  </TitlesOfParts>
  <Company>Université catholique de Louvain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SIWS</dc:creator>
  <cp:lastModifiedBy>Anna Svensson</cp:lastModifiedBy>
  <cp:revision>96</cp:revision>
  <cp:lastPrinted>2011-05-09T08:30:17Z</cp:lastPrinted>
  <dcterms:created xsi:type="dcterms:W3CDTF">2011-05-09T07:12:54Z</dcterms:created>
  <dcterms:modified xsi:type="dcterms:W3CDTF">2014-04-25T09:23:40Z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0x010100FF006C66D18C439EB9546E4A148E98FF0074D474F14ADC0940B809ACE91B5D1427</vt:lpwstr>
  </property>
</Properties>
</file>